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331" r:id="rId4"/>
    <p:sldId id="332" r:id="rId5"/>
    <p:sldId id="319" r:id="rId7"/>
    <p:sldId id="321" r:id="rId8"/>
    <p:sldId id="322" r:id="rId9"/>
    <p:sldId id="407" r:id="rId10"/>
    <p:sldId id="408" r:id="rId11"/>
    <p:sldId id="410" r:id="rId12"/>
    <p:sldId id="412" r:id="rId13"/>
    <p:sldId id="413" r:id="rId14"/>
    <p:sldId id="378" r:id="rId15"/>
    <p:sldId id="404" r:id="rId16"/>
    <p:sldId id="430" r:id="rId17"/>
    <p:sldId id="416" r:id="rId18"/>
    <p:sldId id="431" r:id="rId19"/>
    <p:sldId id="429" r:id="rId20"/>
    <p:sldId id="432" r:id="rId21"/>
    <p:sldId id="433" r:id="rId22"/>
    <p:sldId id="415" r:id="rId23"/>
    <p:sldId id="419" r:id="rId24"/>
    <p:sldId id="465" r:id="rId25"/>
    <p:sldId id="464" r:id="rId26"/>
    <p:sldId id="463" r:id="rId27"/>
    <p:sldId id="462" r:id="rId28"/>
    <p:sldId id="434" r:id="rId29"/>
    <p:sldId id="466" r:id="rId30"/>
    <p:sldId id="366" r:id="rId31"/>
    <p:sldId id="367" r:id="rId32"/>
    <p:sldId id="368" r:id="rId33"/>
    <p:sldId id="396" r:id="rId34"/>
    <p:sldId id="369" r:id="rId35"/>
    <p:sldId id="370" r:id="rId36"/>
    <p:sldId id="371" r:id="rId37"/>
    <p:sldId id="372" r:id="rId38"/>
    <p:sldId id="373" r:id="rId39"/>
    <p:sldId id="374" r:id="rId40"/>
    <p:sldId id="376" r:id="rId41"/>
    <p:sldId id="377" r:id="rId42"/>
    <p:sldId id="418" r:id="rId43"/>
    <p:sldId id="427" r:id="rId44"/>
    <p:sldId id="426" r:id="rId45"/>
    <p:sldId id="424" r:id="rId46"/>
    <p:sldId id="428" r:id="rId47"/>
    <p:sldId id="417" r:id="rId48"/>
    <p:sldId id="420" r:id="rId49"/>
    <p:sldId id="421" r:id="rId50"/>
    <p:sldId id="422" r:id="rId51"/>
    <p:sldId id="36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60C"/>
    <a:srgbClr val="FF0000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6" autoAdjust="0"/>
    <p:restoredTop sz="92964" autoAdjust="0"/>
  </p:normalViewPr>
  <p:slideViewPr>
    <p:cSldViewPr snapToGrid="0">
      <p:cViewPr varScale="1">
        <p:scale>
          <a:sx n="102" d="100"/>
          <a:sy n="102" d="100"/>
        </p:scale>
        <p:origin x="7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hyperlink" Target="mailto:&#36134;&#21495;hsypsy_exp@163.com&#65292;&#23494;&#30721;" TargetMode="External"/><Relationship Id="rId1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hyperlink" Target="https://liqiqi-ios.github.io/demo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本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节概览：</a:t>
            </a:r>
            <a:endParaRPr lang="zh-CN" altLang="en-US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399" y="1153488"/>
            <a:ext cx="9856851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charset="0"/>
              <a:buChar char="Ø"/>
              <a:defRPr/>
            </a:pPr>
            <a:r>
              <a:rPr lang="zh-CN" altLang="en-US" sz="20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指导语的三种方式</a:t>
            </a:r>
            <a:endParaRPr lang="en-US" altLang="zh-CN" sz="2000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en-US" altLang="zh-CN" sz="2000" dirty="0" smtClean="0">
                <a:solidFill>
                  <a:schemeClr val="bg1"/>
                </a:solidFill>
                <a:sym typeface="+mn-ea"/>
              </a:rPr>
              <a:t>Trial </a:t>
            </a:r>
            <a:r>
              <a:rPr lang="zh-CN" altLang="en-US" sz="2000" dirty="0" smtClean="0">
                <a:solidFill>
                  <a:schemeClr val="bg1"/>
                </a:solidFill>
                <a:sym typeface="+mn-ea"/>
              </a:rPr>
              <a:t>内刺激时间序列原理</a:t>
            </a:r>
            <a:endParaRPr lang="en-US" altLang="zh-CN" sz="2000" dirty="0" smtClean="0">
              <a:solidFill>
                <a:schemeClr val="bg1"/>
              </a:solidFill>
              <a:sym typeface="+mn-ea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注视点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呈现时间的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随机化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编程实例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判断任务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基本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：大作业指导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程序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部署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2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GitHub</a:t>
            </a: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部署静态</a:t>
            </a:r>
            <a:r>
              <a:rPr lang="zh-CN" altLang="en-US" sz="2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网页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指导语的三种方式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方式一：采用我们之前使用的自定义工具</a:t>
            </a:r>
            <a:endParaRPr lang="en-US" altLang="zh-CN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每个刺激单独定义</a:t>
            </a:r>
            <a:endParaRPr lang="en-US" altLang="zh-CN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多个刺激同时呈现</a:t>
            </a:r>
            <a:endParaRPr lang="en-US" altLang="zh-CN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二：采用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默认的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&lt;instruct</a:t>
            </a: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&gt;&lt;/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instruct&gt;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标识符</a:t>
            </a:r>
            <a:endParaRPr lang="en-US" altLang="zh-CN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方式三：网页型指导语</a:t>
            </a:r>
            <a:endParaRPr lang="en-US" altLang="zh-CN" sz="2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412" y="1409231"/>
            <a:ext cx="105575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定义刺激呈现的内容列表，item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"请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将左数和右手的食指分别放在键盘的“F”键和“J”键上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 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屏幕的中央会随机出现1~8之间的数字，请判断数的奇偶；如果是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奇 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数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（1,3,5,7）请按“F”键，如果是偶数（2,4,6,8）请按“J”键。"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any&gt;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"请按任意键开始实验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043" y="149341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定义指导语刺激呈现形式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text instructiontxt&gt;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instruction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4pct)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/size = (1300,800)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/hjustify = left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8528" y="228136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&lt;text anykeytxt&gt;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any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/vposition = 70 pct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24pt)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73" y="-638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5" y="978925"/>
            <a:ext cx="8094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定义指导语试次：同时呈现两个刺激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instruction&gt;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anyresponse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stimulusframes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[1=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instructiontxt,anykeytxt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495" y="34869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定义指导语区块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block instructionblk&gt;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 = instruction]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495" y="5346586"/>
            <a:ext cx="8568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/blocks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 [1 = instructionblk; 2 = oddevenblk]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373" y="1346303"/>
            <a:ext cx="8094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定义页面对象 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&lt;page&gt;&lt;/page&gt;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换行符为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定制指导语页面格式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区域、文本字体颜色、屏幕颜色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按钮标签、控制键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支持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htmlpage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，但不支持复杂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html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700" y="1295454"/>
            <a:ext cx="94236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标记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符：字体大小、文字颜色、屏幕颜色、屏幕大小、下一页按键、上一页按键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instruct myinstruct&gt;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("楷体",3.5%)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(0,255,0)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/windowsize = (50%, 50%)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/nextkey = (" 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/prevkey = ("F")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/nextlabel = ("请按空格键继续")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/prevlabel = ("请按F键查看上一页")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875790" y="4628515"/>
            <a:ext cx="2292350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875790" y="5012055"/>
            <a:ext cx="23018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75790" y="5390515"/>
            <a:ext cx="2219960" cy="1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866900" y="5754370"/>
            <a:ext cx="2247265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226" y="1342956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指导语的文字描述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215" y="1861547"/>
            <a:ext cx="5096759" cy="4801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今天我们学习用默认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标识符定义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^^这是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另一种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方式。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这是指导语的第二页。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接下来我们开始实验吧！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218" y="1867303"/>
            <a:ext cx="609600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insFirst,insSecond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3661" y="1273720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中调用我们定义好的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5" y="3674110"/>
            <a:ext cx="6096000" cy="26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121" y="-139764"/>
            <a:ext cx="5730380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扩展：网页型指导语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27180"/>
            <a:ext cx="8094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htmlpage introduction&gt;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/file="</a:t>
            </a:r>
            <a:r>
              <a:rPr lang="fr-FR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instructionTest.html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&lt;/htmlpage&gt;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/preinstructions = (introduction)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121" y="3342784"/>
            <a:ext cx="8154538" cy="3515216"/>
            <a:chOff x="113121" y="3273949"/>
            <a:chExt cx="8154538" cy="35152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1" y="3273949"/>
              <a:ext cx="8154538" cy="351521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774669" y="6363232"/>
              <a:ext cx="24929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r-FR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instructionTest.html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6" y="0"/>
            <a:ext cx="5614556" cy="422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" y="-13208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1619250" y="3461385"/>
            <a:ext cx="6009640" cy="3435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100" y="891594"/>
            <a:ext cx="9423663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/pretrialpause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当前试次开始前等待时间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/numframes = integer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刺激至少呈现时间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/responsemode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或</a:t>
            </a: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阶段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若设置了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，且在该阶段无反应，则输入下一阶段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注：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不能同时用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2332990" y="276225"/>
            <a:ext cx="6728460" cy="3846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4500" y="4122474"/>
            <a:ext cx="9423663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/postrialpause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当前试次结束后的暂停时间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/timeout = integer 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设定一个实验、区组、试次、指导语等的反应时间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若被试在此时间段内还未作反应，则转入后续内容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/trialduration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定义整个试次的时间跨度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395" y="2058670"/>
            <a:ext cx="8381365" cy="1938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Atrial&gt;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/stimulusframes=[1=sometext]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/response = timeout(500)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/validresponse=(“ ”,noresponse)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0365" y="3996690"/>
            <a:ext cx="6278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语句一：有效反应方式为空格键或不作反应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若不作反应，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500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毫秒后进入下一次试次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88810" y="1926590"/>
            <a:ext cx="8381365" cy="1938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&lt;trial Atrial&gt;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/stimulusframes=[1=sometext]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/response = timeout(500)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   /validresponse=(“a”,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“b”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5485" y="4005580"/>
            <a:ext cx="47548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语句二：有效反应方式为</a:t>
            </a:r>
            <a:r>
              <a:rPr 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a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；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超时时间为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500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毫秒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自定义变量和表达式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264974"/>
            <a:ext cx="9423663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自定义变量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&lt;values&gt;&lt;/values&gt;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定义程序中使用的变量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10" y="2644829"/>
            <a:ext cx="9423663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定义可供程序调用的数学或逻辑表达式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主要用途：代码重复利用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5670" y="4396105"/>
            <a:ext cx="10591165" cy="1938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p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/onblockbegin=[expression;expression;...]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语句一：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/onblockbegin=[if (values.lastblockresponsetimes &gt; 1000) trial.testtrial.timeout = 950]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解释：若被试完成上一次区组的平均反应时间大于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1000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毫秒，则将当前试次的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超时设置为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-2540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默认值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&lt;defaults&gt;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102414"/>
            <a:ext cx="9423663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设置脚本中使用的各项参数的默认值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如字体样式、颜色、大小、屏幕背景颜色等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070" y="3355975"/>
            <a:ext cx="8381365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&lt;defaults&gt;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/posttrialpause = 1000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expressions.interval	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white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/fontstyle=(“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宋体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”,3%)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&lt;/defaults&gt;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070" y="1932305"/>
            <a:ext cx="887730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/interval = noreplace(500,1000,1500,2000)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注视点呈现时间随机</a:t>
            </a:r>
            <a:endParaRPr lang="zh-CN" altLang="en-US" sz="4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270" y="11271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时间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是固定的，那么我们是否可以设置成显示时间随机呢？在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</a:t>
            </a:r>
            <a:endParaRPr lang="zh-CN" altLang="en-US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需要用到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&lt;values&gt;, &lt;expressions&gt;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3371215"/>
            <a:ext cx="889444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8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670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注视点呈现时间随机</a:t>
            </a:r>
            <a:endParaRPr lang="zh-CN" altLang="en-US" sz="4800" b="1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675" y="1628140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87432" y="2645735"/>
            <a:ext cx="751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</a:t>
            </a:r>
            <a:r>
              <a:rPr kumimoji="0" lang="en-US" altLang="zh-CN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效应判断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128" y="933526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/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8882" y="481103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上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656" y="650722"/>
            <a:ext cx="9973558" cy="523309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程序思路：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我们呈现“红”，“黄”，“绿”三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个字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(item)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在呈现的时候，对每个字进行三种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刺激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呈现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，这样以来就有九种组合，“红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黄”，“红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绿”，“绿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红”，“绿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黄”；（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text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分为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两个类型的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，颜色与字意相同的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颜色与字意不同的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；共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种，呈现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次；</a:t>
            </a: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(trial)</a:t>
            </a:r>
            <a:endParaRPr lang="en-US" altLang="zh-CN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随机调用两种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(block)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EXPT </a:t>
            </a:r>
            <a:r>
              <a:rPr lang="zh-CN" altLang="en-US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调用 </a:t>
            </a:r>
            <a:r>
              <a:rPr lang="en-US" altLang="zh-CN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BLOCK.(expt)</a:t>
            </a:r>
            <a:endParaRPr lang="en-US" altLang="zh-CN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Stroop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479298" y="6370213"/>
            <a:ext cx="9714135" cy="11206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88503" y="6422842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Block                         Trial                             Stimulus                       Item         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1388503" y="1393712"/>
            <a:ext cx="886585" cy="191847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实验</a:t>
            </a:r>
            <a:endParaRPr lang="zh-CN" altLang="en-US" sz="1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30570" y="986869"/>
            <a:ext cx="2119717" cy="743898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个</a:t>
            </a:r>
            <a:r>
              <a:rPr lang="en-US" altLang="zh-CN" sz="1600" b="1" dirty="0" smtClean="0">
                <a:ln w="0"/>
                <a:solidFill>
                  <a:schemeClr val="bg1"/>
                </a:solidFill>
              </a:rPr>
              <a:t>trial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66197" y="813517"/>
            <a:ext cx="2027934" cy="420284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指导语文字刺激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66198" y="1596569"/>
            <a:ext cx="2027933" cy="415992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按钮说明文字刺激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9004319" y="822888"/>
            <a:ext cx="1956600" cy="1183761"/>
            <a:chOff x="9004319" y="822888"/>
            <a:chExt cx="1956600" cy="11837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004319" y="1014174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411946" y="822888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014509" y="1586365"/>
              <a:ext cx="1946410" cy="420284"/>
              <a:chOff x="8719454" y="3510183"/>
              <a:chExt cx="2079171" cy="467413"/>
            </a:xfrm>
            <a:solidFill>
              <a:schemeClr val="accent2"/>
            </a:solidFill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0" name="组合 169"/>
          <p:cNvGrpSpPr/>
          <p:nvPr/>
        </p:nvGrpSpPr>
        <p:grpSpPr>
          <a:xfrm>
            <a:off x="2275088" y="1021763"/>
            <a:ext cx="1864885" cy="3482508"/>
            <a:chOff x="2275088" y="1021763"/>
            <a:chExt cx="1864885" cy="3482508"/>
          </a:xfrm>
        </p:grpSpPr>
        <p:sp>
          <p:nvSpPr>
            <p:cNvPr id="22" name="圆角矩形 21"/>
            <p:cNvSpPr/>
            <p:nvPr/>
          </p:nvSpPr>
          <p:spPr>
            <a:xfrm>
              <a:off x="2672522" y="102176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72522" y="376037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ln w="0"/>
                  <a:solidFill>
                    <a:schemeClr val="bg1"/>
                  </a:solidFill>
                </a:rPr>
                <a:t>Stroop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效应</a:t>
              </a:r>
              <a:endParaRPr lang="zh-CN" altLang="en-US" sz="16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5" name="直接箭头连接符 4"/>
            <p:cNvCxnSpPr>
              <a:endCxn id="22" idx="1"/>
            </p:cNvCxnSpPr>
            <p:nvPr/>
          </p:nvCxnSpPr>
          <p:spPr>
            <a:xfrm flipV="1">
              <a:off x="2281925" y="1393712"/>
              <a:ext cx="390597" cy="955237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1" name="直接箭头连接符 10"/>
            <p:cNvCxnSpPr>
              <a:stCxn id="20" idx="3"/>
              <a:endCxn id="23" idx="1"/>
            </p:cNvCxnSpPr>
            <p:nvPr/>
          </p:nvCxnSpPr>
          <p:spPr>
            <a:xfrm>
              <a:off x="2275088" y="2352948"/>
              <a:ext cx="397434" cy="1779374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cxnSp>
        <p:nvCxnSpPr>
          <p:cNvPr id="50" name="直接箭头连接符 49"/>
          <p:cNvCxnSpPr>
            <a:stCxn id="22" idx="3"/>
          </p:cNvCxnSpPr>
          <p:nvPr/>
        </p:nvCxnSpPr>
        <p:spPr>
          <a:xfrm flipV="1">
            <a:off x="4139973" y="1385984"/>
            <a:ext cx="397434" cy="7728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650287" y="1023659"/>
            <a:ext cx="315910" cy="33515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659295" y="1366546"/>
            <a:ext cx="306903" cy="43801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8983933" y="3754428"/>
            <a:ext cx="2201337" cy="774065"/>
            <a:chOff x="8983933" y="3754428"/>
            <a:chExt cx="2201337" cy="774065"/>
          </a:xfrm>
        </p:grpSpPr>
        <p:sp>
          <p:nvSpPr>
            <p:cNvPr id="41" name="圆角矩形 40"/>
            <p:cNvSpPr/>
            <p:nvPr/>
          </p:nvSpPr>
          <p:spPr>
            <a:xfrm>
              <a:off x="9395125" y="3948119"/>
              <a:ext cx="179014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黄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>
              <a:endCxn id="41" idx="1"/>
            </p:cNvCxnSpPr>
            <p:nvPr/>
          </p:nvCxnSpPr>
          <p:spPr>
            <a:xfrm flipV="1">
              <a:off x="8987500" y="4158261"/>
              <a:ext cx="407625" cy="10504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>
              <a:stCxn id="70" idx="3"/>
            </p:cNvCxnSpPr>
            <p:nvPr/>
          </p:nvCxnSpPr>
          <p:spPr>
            <a:xfrm>
              <a:off x="8994123" y="3754428"/>
              <a:ext cx="417821" cy="26860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983933" y="4288080"/>
              <a:ext cx="417821" cy="240413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9000754" y="4923360"/>
            <a:ext cx="2184516" cy="774065"/>
            <a:chOff x="9000754" y="4923360"/>
            <a:chExt cx="2184516" cy="774065"/>
          </a:xfrm>
        </p:grpSpPr>
        <p:sp>
          <p:nvSpPr>
            <p:cNvPr id="102" name="圆角矩形 101"/>
            <p:cNvSpPr/>
            <p:nvPr/>
          </p:nvSpPr>
          <p:spPr>
            <a:xfrm>
              <a:off x="9411946" y="5117051"/>
              <a:ext cx="1773324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绿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004321" y="5337697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9010944" y="4923360"/>
              <a:ext cx="401000" cy="280908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000754" y="5470834"/>
              <a:ext cx="421380" cy="226591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8983933" y="2502391"/>
            <a:ext cx="2201337" cy="821085"/>
            <a:chOff x="8983933" y="2502391"/>
            <a:chExt cx="1939787" cy="821085"/>
          </a:xfrm>
        </p:grpSpPr>
        <p:sp>
          <p:nvSpPr>
            <p:cNvPr id="106" name="圆角矩形 105"/>
            <p:cNvSpPr/>
            <p:nvPr/>
          </p:nvSpPr>
          <p:spPr>
            <a:xfrm>
              <a:off x="9384935" y="2696082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红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直接连接符 106"/>
            <p:cNvCxnSpPr>
              <a:stCxn id="60" idx="3"/>
              <a:endCxn id="106" idx="1"/>
            </p:cNvCxnSpPr>
            <p:nvPr/>
          </p:nvCxnSpPr>
          <p:spPr>
            <a:xfrm flipV="1">
              <a:off x="8995652" y="2906224"/>
              <a:ext cx="389283" cy="479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983933" y="2502391"/>
              <a:ext cx="386137" cy="242907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>
              <a:stCxn id="62" idx="3"/>
            </p:cNvCxnSpPr>
            <p:nvPr/>
          </p:nvCxnSpPr>
          <p:spPr>
            <a:xfrm flipV="1">
              <a:off x="9003690" y="3057920"/>
              <a:ext cx="372401" cy="265556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6650287" y="2379050"/>
            <a:ext cx="2356067" cy="1091327"/>
            <a:chOff x="6650287" y="2379050"/>
            <a:chExt cx="2356067" cy="1091327"/>
          </a:xfrm>
        </p:grpSpPr>
        <p:cxnSp>
          <p:nvCxnSpPr>
            <p:cNvPr id="65" name="直接箭头连接符 64"/>
            <p:cNvCxnSpPr>
              <a:stCxn id="27" idx="3"/>
              <a:endCxn id="59" idx="1"/>
            </p:cNvCxnSpPr>
            <p:nvPr/>
          </p:nvCxnSpPr>
          <p:spPr>
            <a:xfrm>
              <a:off x="6650287" y="252517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6966190" y="2379050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红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967719" y="2764117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红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978421" y="317657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红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6660483" y="289663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6660483" y="3313175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6650290" y="3607526"/>
            <a:ext cx="2354029" cy="1079542"/>
            <a:chOff x="6650290" y="3607526"/>
            <a:chExt cx="2354029" cy="1079542"/>
          </a:xfrm>
        </p:grpSpPr>
        <p:sp>
          <p:nvSpPr>
            <p:cNvPr id="70" name="圆角矩形 69"/>
            <p:cNvSpPr/>
            <p:nvPr/>
          </p:nvSpPr>
          <p:spPr>
            <a:xfrm>
              <a:off x="6966190" y="3607526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黄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976386" y="400371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黄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966190" y="439326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黄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6650290" y="374443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660486" y="411589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6660486" y="4532437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>
            <a:off x="6650290" y="4799989"/>
            <a:ext cx="2364225" cy="1088969"/>
            <a:chOff x="6650290" y="4799989"/>
            <a:chExt cx="2364225" cy="1088969"/>
          </a:xfrm>
        </p:grpSpPr>
        <p:sp>
          <p:nvSpPr>
            <p:cNvPr id="88" name="圆角矩形 87"/>
            <p:cNvSpPr/>
            <p:nvPr/>
          </p:nvSpPr>
          <p:spPr>
            <a:xfrm>
              <a:off x="6976386" y="4799989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986582" y="517732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绿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976386" y="559515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绿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4" name="直接箭头连接符 163"/>
            <p:cNvCxnSpPr/>
            <p:nvPr/>
          </p:nvCxnSpPr>
          <p:spPr>
            <a:xfrm>
              <a:off x="6650290" y="494855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>
              <a:off x="6660486" y="532001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6660486" y="5736552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98" name="组合 197"/>
          <p:cNvGrpSpPr/>
          <p:nvPr/>
        </p:nvGrpSpPr>
        <p:grpSpPr>
          <a:xfrm>
            <a:off x="4139973" y="2377498"/>
            <a:ext cx="2520350" cy="1754824"/>
            <a:chOff x="4139973" y="2377498"/>
            <a:chExt cx="2520350" cy="1754824"/>
          </a:xfrm>
        </p:grpSpPr>
        <p:grpSp>
          <p:nvGrpSpPr>
            <p:cNvPr id="172" name="组合 171"/>
            <p:cNvGrpSpPr/>
            <p:nvPr/>
          </p:nvGrpSpPr>
          <p:grpSpPr>
            <a:xfrm>
              <a:off x="4139973" y="2377498"/>
              <a:ext cx="2520350" cy="1754824"/>
              <a:chOff x="4139973" y="2377498"/>
              <a:chExt cx="2520350" cy="1754824"/>
            </a:xfrm>
          </p:grpSpPr>
          <p:cxnSp>
            <p:nvCxnSpPr>
              <p:cNvPr id="52" name="直接箭头连接符 51"/>
              <p:cNvCxnSpPr>
                <a:stCxn id="23" idx="3"/>
              </p:cNvCxnSpPr>
              <p:nvPr/>
            </p:nvCxnSpPr>
            <p:spPr>
              <a:xfrm flipV="1">
                <a:off x="4139973" y="2929349"/>
                <a:ext cx="297049" cy="1202973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  <p:grpSp>
            <p:nvGrpSpPr>
              <p:cNvPr id="144" name="组合 143"/>
              <p:cNvGrpSpPr/>
              <p:nvPr/>
            </p:nvGrpSpPr>
            <p:grpSpPr>
              <a:xfrm>
                <a:off x="4530570" y="2377498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86" name="左中括号 185"/>
            <p:cNvSpPr/>
            <p:nvPr/>
          </p:nvSpPr>
          <p:spPr>
            <a:xfrm>
              <a:off x="4437022" y="251574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139973" y="3582902"/>
            <a:ext cx="2520350" cy="1086936"/>
            <a:chOff x="4139973" y="3582902"/>
            <a:chExt cx="2520350" cy="1086936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139973" y="3582902"/>
              <a:ext cx="2520350" cy="1086936"/>
              <a:chOff x="4139973" y="3582902"/>
              <a:chExt cx="2520350" cy="108693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4530570" y="358290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46" name="圆角矩形 14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个“黄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圆角矩形 14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个“黄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圆角矩形 14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个“黄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stCxn id="23" idx="3"/>
              </p:cNvCxnSpPr>
              <p:nvPr/>
            </p:nvCxnSpPr>
            <p:spPr>
              <a:xfrm>
                <a:off x="4139973" y="4132322"/>
                <a:ext cx="297049" cy="2431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  <p:sp>
          <p:nvSpPr>
            <p:cNvPr id="195" name="左中括号 194"/>
            <p:cNvSpPr/>
            <p:nvPr/>
          </p:nvSpPr>
          <p:spPr>
            <a:xfrm>
              <a:off x="4446446" y="369627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139973" y="4132322"/>
            <a:ext cx="2510314" cy="1745026"/>
            <a:chOff x="4139973" y="4132322"/>
            <a:chExt cx="2510314" cy="1745026"/>
          </a:xfrm>
        </p:grpSpPr>
        <p:cxnSp>
          <p:nvCxnSpPr>
            <p:cNvPr id="55" name="直接箭头连接符 54"/>
            <p:cNvCxnSpPr>
              <a:stCxn id="23" idx="3"/>
              <a:endCxn id="196" idx="1"/>
            </p:cNvCxnSpPr>
            <p:nvPr/>
          </p:nvCxnSpPr>
          <p:spPr>
            <a:xfrm>
              <a:off x="4139973" y="4132322"/>
              <a:ext cx="306473" cy="122241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grpSp>
          <p:nvGrpSpPr>
            <p:cNvPr id="200" name="组合 199"/>
            <p:cNvGrpSpPr/>
            <p:nvPr/>
          </p:nvGrpSpPr>
          <p:grpSpPr>
            <a:xfrm>
              <a:off x="4446446" y="4790412"/>
              <a:ext cx="2203841" cy="1086936"/>
              <a:chOff x="4446446" y="4790412"/>
              <a:chExt cx="2203841" cy="108693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4520534" y="479041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个“绿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个“绿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圆角矩形 15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个“绿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6" name="左中括号 195"/>
              <p:cNvSpPr/>
              <p:nvPr/>
            </p:nvSpPr>
            <p:spPr>
              <a:xfrm>
                <a:off x="4446446" y="4920501"/>
                <a:ext cx="210392" cy="868473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首先我们定义三个内容条目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colorwords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4286" y="4216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814" y="1690688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51973" y="2708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52" y="3368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1=fixation;50=redsame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265" y="1382395"/>
            <a:ext cx="10515600" cy="573786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9439" y="17852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520" y="2543810"/>
            <a:ext cx="76117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&lt;trial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redsamet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/pretrialpause = 500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correctmessage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= (correctmsg,500)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errormessage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 = (errormsg,500)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/validresponse = ("F","J")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/correctresponse = ("F")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/stimulustimes = [1=fixation;20=redsame]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&lt;/trial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&gt;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0624" y="369133"/>
            <a:ext cx="5375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/>
                <a:gridCol w="6085114"/>
                <a:gridCol w="3483428"/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1" y="5045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4362"/>
          <a:stretch>
            <a:fillRect/>
          </a:stretch>
        </p:blipFill>
        <p:spPr>
          <a:xfrm>
            <a:off x="935406" y="3807590"/>
            <a:ext cx="6139664" cy="2206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333652" y="1129934"/>
            <a:ext cx="11282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Lab 4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软件中，编写并测试好你的代码，以奇数偶数判断为例：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登录</a:t>
            </a:r>
            <a:r>
              <a:rPr lang="en-US" altLang="zh-CN" sz="24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网站，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2"/>
              </a:rPr>
              <a:t>账号：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hsypsy_exp@163.com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2"/>
              </a:rPr>
              <a:t>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密码：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2018inquisit</a:t>
            </a:r>
            <a:endParaRPr lang="en-US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点击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Account -&gt; Web Scripts -&gt; Register New Script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6" y="1721145"/>
            <a:ext cx="2276793" cy="1028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椭圆 17"/>
          <p:cNvSpPr/>
          <p:nvPr/>
        </p:nvSpPr>
        <p:spPr>
          <a:xfrm>
            <a:off x="6168553" y="5620407"/>
            <a:ext cx="90651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03022" y="4713998"/>
            <a:ext cx="90651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37" y="-2903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26" y="1921234"/>
            <a:ext cx="7055071" cy="4895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737" y="717731"/>
            <a:ext cx="11842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这时会询问你的程序是托管在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还是其他服务器，我们选择：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script is hosted on millisecond.com</a:t>
            </a:r>
            <a:endParaRPr lang="en-US" altLang="zh-CN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Script Name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区域填写脚本名字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 from your computer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Browse Files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，从本地选取代码文件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注意：此时页面会处于刷新的状态，有点慢，需要稍等片刻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选项，默认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Select the start script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处为我们刚刚上传的代码文件，单击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zh-CN" altLang="zh-CN" kern="1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48545" y="3115214"/>
            <a:ext cx="2510365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28090" y="4966157"/>
            <a:ext cx="583326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69005" y="4974040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47019" y="6423326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9468" y="2053460"/>
            <a:ext cx="7973836" cy="3691591"/>
            <a:chOff x="4682673" y="707999"/>
            <a:chExt cx="7973836" cy="36915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673" y="707999"/>
              <a:ext cx="7973836" cy="369159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椭圆 16"/>
            <p:cNvSpPr/>
            <p:nvPr/>
          </p:nvSpPr>
          <p:spPr>
            <a:xfrm>
              <a:off x="6094209" y="2501553"/>
              <a:ext cx="2510365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94210" y="2047830"/>
              <a:ext cx="2510365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2" y="2547784"/>
            <a:ext cx="7789413" cy="29922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43" y="2918388"/>
            <a:ext cx="8818934" cy="33924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97" y="3461055"/>
            <a:ext cx="7336170" cy="29243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矩形 15"/>
          <p:cNvSpPr/>
          <p:nvPr/>
        </p:nvSpPr>
        <p:spPr>
          <a:xfrm>
            <a:off x="349468" y="95835"/>
            <a:ext cx="11842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Launch Page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，输入首页的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Title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和说明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Subject IDs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9. </a:t>
            </a:r>
            <a:r>
              <a:rPr lang="zh-CN" altLang="en-US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Participants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10.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Finish Page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，默认选项即可，单击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11.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出现</a:t>
            </a:r>
            <a:r>
              <a:rPr lang="en-US" altLang="zh-CN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Summary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页面，关闭即可，成功完成 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代码</a:t>
            </a: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版本发布！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12.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在你的</a:t>
            </a:r>
            <a:r>
              <a:rPr lang="en-US" altLang="zh-CN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zh-CN" altLang="en-US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页面可以看到刚才实验程序的访问链接为：</a:t>
            </a:r>
            <a:endParaRPr lang="en-US" altLang="zh-CN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zh-CN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82719" y="4013374"/>
            <a:ext cx="8026270" cy="3794493"/>
            <a:chOff x="5082719" y="4013374"/>
            <a:chExt cx="8026270" cy="379449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719" y="4013374"/>
              <a:ext cx="8026270" cy="37944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" name="椭圆 18"/>
            <p:cNvSpPr/>
            <p:nvPr/>
          </p:nvSpPr>
          <p:spPr>
            <a:xfrm>
              <a:off x="7835359" y="5548163"/>
              <a:ext cx="3019200" cy="393775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9"/>
          <a:stretch>
            <a:fillRect/>
          </a:stretch>
        </p:blipFill>
        <p:spPr>
          <a:xfrm>
            <a:off x="7669874" y="704329"/>
            <a:ext cx="4658710" cy="112677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2517" y="1541270"/>
            <a:ext cx="3019200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56" y="2022783"/>
            <a:ext cx="5724058" cy="3926826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41055" y="1011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766" y="1359846"/>
            <a:ext cx="5442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我们刚刚发布的</a:t>
            </a:r>
            <a:r>
              <a:rPr lang="en-US" altLang="zh-CN" sz="2000" kern="100" dirty="0" err="1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实验程序首页：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770282" y="3143924"/>
            <a:ext cx="1824228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98854" y="2726500"/>
            <a:ext cx="2352373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22427" y="1598941"/>
            <a:ext cx="5724058" cy="3926826"/>
            <a:chOff x="6022427" y="1325563"/>
            <a:chExt cx="5724058" cy="3926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27" y="1325563"/>
              <a:ext cx="5724058" cy="392682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022427" y="1325563"/>
              <a:ext cx="4582289" cy="204952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5525767"/>
            <a:ext cx="8602275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1686618"/>
            <a:ext cx="5117806" cy="33641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4704" y="-149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4704" y="943404"/>
            <a:ext cx="1121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从我们的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实验主页，链接到</a:t>
            </a:r>
            <a:r>
              <a:rPr lang="en-US" altLang="zh-CN" sz="2000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实验程序，只需要在按钮背后放上刚刚的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3394" y="3368715"/>
            <a:ext cx="1460718" cy="607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418898" y="3994040"/>
            <a:ext cx="1" cy="212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3394" y="6122385"/>
            <a:ext cx="4582289" cy="2049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61631" y="4388973"/>
            <a:ext cx="2092983" cy="1835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330" y="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330" y="1237621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在你的</a:t>
            </a:r>
            <a:r>
              <a:rPr lang="en-US" altLang="zh-CN" sz="2400" kern="1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github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主页新建一个仓库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(Repository)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，比如命名为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3383" y="2039532"/>
            <a:ext cx="2529840" cy="2621280"/>
            <a:chOff x="4831080" y="2118360"/>
            <a:chExt cx="2529840" cy="2621280"/>
          </a:xfrm>
        </p:grpSpPr>
        <p:pic>
          <p:nvPicPr>
            <p:cNvPr id="6" name="图片 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831080" y="2118360"/>
              <a:ext cx="2529840" cy="26212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</p:pic>
        <p:sp>
          <p:nvSpPr>
            <p:cNvPr id="7" name="椭圆 6"/>
            <p:cNvSpPr/>
            <p:nvPr/>
          </p:nvSpPr>
          <p:spPr>
            <a:xfrm>
              <a:off x="5115461" y="3193415"/>
              <a:ext cx="1440815" cy="471170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966138" y="2039532"/>
            <a:ext cx="4264025" cy="37103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0" name="椭圆 9"/>
          <p:cNvSpPr/>
          <p:nvPr/>
        </p:nvSpPr>
        <p:spPr>
          <a:xfrm>
            <a:off x="5895854" y="2701321"/>
            <a:ext cx="1766187" cy="554257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21317" y="5222590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435" y="-27027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330" y="1237621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demo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仓库新建一个分支，命名为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gh</a:t>
            </a:r>
            <a:r>
              <a:rPr lang="en-US" altLang="zh-CN" sz="2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-pages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2126659" y="2071293"/>
            <a:ext cx="6645910" cy="3834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2126659" y="4525847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80104" y="3616806"/>
            <a:ext cx="1440815" cy="471170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009" y="-3941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854" y="1094730"/>
            <a:ext cx="11282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将你的实验主页</a:t>
            </a: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、对应的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en-US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js</a:t>
            </a:r>
            <a:r>
              <a:rPr lang="zh-CN" altLang="en-US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、图片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同步到</a:t>
            </a:r>
            <a:r>
              <a:rPr lang="en-US" altLang="zh-CN" sz="2400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gh</a:t>
            </a:r>
            <a:r>
              <a:rPr lang="en-US" altLang="zh-CN" sz="2400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-pages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分支；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68592" y="1683520"/>
            <a:ext cx="6639560" cy="4869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624226" y="4052438"/>
            <a:ext cx="2938780" cy="2643153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441" y="5083330"/>
            <a:ext cx="4579884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en-US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！！！！！</a:t>
            </a:r>
            <a:endParaRPr lang="en-US" altLang="zh-CN" b="1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命名主页为</a:t>
            </a:r>
            <a:r>
              <a:rPr lang="en-US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index.html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你引用的</a:t>
            </a:r>
            <a:r>
              <a:rPr lang="en-US" altLang="zh-CN" b="1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css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zh-CN" altLang="en-US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js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文件</a:t>
            </a:r>
            <a:r>
              <a:rPr lang="zh-CN" altLang="en-US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、图片</a:t>
            </a:r>
            <a:r>
              <a:rPr lang="zh-CN" altLang="zh-CN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b="1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路径是否正确</a:t>
            </a:r>
            <a:endParaRPr lang="zh-CN" altLang="zh-CN" b="1" kern="1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617" y="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471" y="1094730"/>
            <a:ext cx="1128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浏览器输入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lang="zh-CN" altLang="en-US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.github.io/demo/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即可访问你的主页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比如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我的用户名是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liqiqi-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ios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，那么我的主页地址为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https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://liqiqi-ios.github.io/demo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/</a:t>
            </a:r>
            <a:endParaRPr lang="en-US" altLang="zh-CN" sz="2400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大家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就可以通过这个网址来访问你的实验主页了！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09698" y="2918914"/>
            <a:ext cx="6638290" cy="4023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95972" y="974835"/>
            <a:ext cx="840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2391" y="1034782"/>
            <a:ext cx="840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上节回顾：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10560</Words>
  <Application>WPS 演示</Application>
  <PresentationFormat>宽屏</PresentationFormat>
  <Paragraphs>756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宋体</vt:lpstr>
      <vt:lpstr>Wingdings</vt:lpstr>
      <vt:lpstr>等线</vt:lpstr>
      <vt:lpstr>Times New Roman</vt:lpstr>
      <vt:lpstr>楷体</vt:lpstr>
      <vt:lpstr>微软雅黑</vt:lpstr>
      <vt:lpstr>Arial Unicode MS</vt:lpstr>
      <vt:lpstr>等线 Light</vt:lpstr>
      <vt:lpstr>Wingdings</vt:lpstr>
      <vt:lpstr>黑体</vt:lpstr>
      <vt:lpstr>仿宋</vt:lpstr>
      <vt:lpstr>方正姚体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本节概览：</vt:lpstr>
      <vt:lpstr>指导语的三种方式</vt:lpstr>
      <vt:lpstr>方式一：自定义指导语</vt:lpstr>
      <vt:lpstr>方式一：自定义指导语</vt:lpstr>
      <vt:lpstr>方式一：自定义指导语</vt:lpstr>
      <vt:lpstr>方式二：默认&lt;instruct&gt;指导语</vt:lpstr>
      <vt:lpstr>方式二：默认&lt;instruct&gt;指导语</vt:lpstr>
      <vt:lpstr>方式二：默认&lt;instruct&gt;指导语</vt:lpstr>
      <vt:lpstr>扩展：网页型指导语</vt:lpstr>
      <vt:lpstr>Trail中的时间控制</vt:lpstr>
      <vt:lpstr>PowerPoint 演示文稿</vt:lpstr>
      <vt:lpstr>Trail中的时间控制</vt:lpstr>
      <vt:lpstr>自定义变量和表达式</vt:lpstr>
      <vt:lpstr>默认值&lt;defaults&gt;</vt:lpstr>
      <vt:lpstr>注视点呈现时间随机</vt:lpstr>
      <vt:lpstr>注视点呈现时间随机</vt:lpstr>
      <vt:lpstr>PowerPoint 演示文稿</vt:lpstr>
      <vt:lpstr>PowerPoint 演示文稿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呈现注视点</vt:lpstr>
      <vt:lpstr>呈现注视点</vt:lpstr>
      <vt:lpstr>正确/错误反馈</vt:lpstr>
      <vt:lpstr>正确/错误反馈</vt:lpstr>
      <vt:lpstr>附1:部署你的Inquisit Web</vt:lpstr>
      <vt:lpstr>附1:部署你的Inquisit Web</vt:lpstr>
      <vt:lpstr>PowerPoint 演示文稿</vt:lpstr>
      <vt:lpstr>附1:部署你的Inquisit Web</vt:lpstr>
      <vt:lpstr>附1:部署你的Inquisit Web</vt:lpstr>
      <vt:lpstr>附2:在Github部署你的静态网页</vt:lpstr>
      <vt:lpstr>附2:在Github部署你的静态网页</vt:lpstr>
      <vt:lpstr>附2:在Github部署你的静态网页</vt:lpstr>
      <vt:lpstr>附2:在Github部署你的静态网页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631</cp:revision>
  <dcterms:created xsi:type="dcterms:W3CDTF">2017-11-20T01:11:00Z</dcterms:created>
  <dcterms:modified xsi:type="dcterms:W3CDTF">2018-12-20T13:31:41Z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